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24390B-C92B-4AAC-80B5-BF6F2CC72D0F}" v="109" dt="2023-04-20T07:06:41.6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2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89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mberto Falkenhagen" userId="422540dc8f6545d1" providerId="LiveId" clId="{F924390B-C92B-4AAC-80B5-BF6F2CC72D0F}"/>
    <pc:docChg chg="undo custSel addSld modSld sldOrd">
      <pc:chgData name="Umberto Falkenhagen" userId="422540dc8f6545d1" providerId="LiveId" clId="{F924390B-C92B-4AAC-80B5-BF6F2CC72D0F}" dt="2023-04-20T07:06:41.663" v="168" actId="20577"/>
      <pc:docMkLst>
        <pc:docMk/>
      </pc:docMkLst>
      <pc:sldChg chg="modSp modAnim">
        <pc:chgData name="Umberto Falkenhagen" userId="422540dc8f6545d1" providerId="LiveId" clId="{F924390B-C92B-4AAC-80B5-BF6F2CC72D0F}" dt="2023-04-20T07:06:41.663" v="168" actId="20577"/>
        <pc:sldMkLst>
          <pc:docMk/>
          <pc:sldMk cId="1886624994" sldId="257"/>
        </pc:sldMkLst>
        <pc:spChg chg="mod">
          <ac:chgData name="Umberto Falkenhagen" userId="422540dc8f6545d1" providerId="LiveId" clId="{F924390B-C92B-4AAC-80B5-BF6F2CC72D0F}" dt="2023-04-20T07:01:49.494" v="105" actId="20577"/>
          <ac:spMkLst>
            <pc:docMk/>
            <pc:sldMk cId="1886624994" sldId="257"/>
            <ac:spMk id="3" creationId="{DA02E13A-5405-04EC-64AD-1916E20BD90E}"/>
          </ac:spMkLst>
        </pc:spChg>
        <pc:spChg chg="mod">
          <ac:chgData name="Umberto Falkenhagen" userId="422540dc8f6545d1" providerId="LiveId" clId="{F924390B-C92B-4AAC-80B5-BF6F2CC72D0F}" dt="2023-04-20T07:01:54.414" v="109" actId="20577"/>
          <ac:spMkLst>
            <pc:docMk/>
            <pc:sldMk cId="1886624994" sldId="257"/>
            <ac:spMk id="5" creationId="{5C9FD4C6-7CE1-BA0D-D589-857919444990}"/>
          </ac:spMkLst>
        </pc:spChg>
        <pc:spChg chg="mod">
          <ac:chgData name="Umberto Falkenhagen" userId="422540dc8f6545d1" providerId="LiveId" clId="{F924390B-C92B-4AAC-80B5-BF6F2CC72D0F}" dt="2023-04-20T07:06:41.663" v="168" actId="20577"/>
          <ac:spMkLst>
            <pc:docMk/>
            <pc:sldMk cId="1886624994" sldId="257"/>
            <ac:spMk id="6" creationId="{619DC337-7249-A1B9-EE53-A24C7C3D1A14}"/>
          </ac:spMkLst>
        </pc:spChg>
        <pc:picChg chg="mod">
          <ac:chgData name="Umberto Falkenhagen" userId="422540dc8f6545d1" providerId="LiveId" clId="{F924390B-C92B-4AAC-80B5-BF6F2CC72D0F}" dt="2023-04-20T06:49:39.758" v="12"/>
          <ac:picMkLst>
            <pc:docMk/>
            <pc:sldMk cId="1886624994" sldId="257"/>
            <ac:picMk id="4" creationId="{4D5B29A7-C3AF-DE84-DE68-8F06AF19E092}"/>
          </ac:picMkLst>
        </pc:picChg>
      </pc:sldChg>
      <pc:sldChg chg="modSp ord">
        <pc:chgData name="Umberto Falkenhagen" userId="422540dc8f6545d1" providerId="LiveId" clId="{F924390B-C92B-4AAC-80B5-BF6F2CC72D0F}" dt="2023-04-20T06:49:17.894" v="8"/>
        <pc:sldMkLst>
          <pc:docMk/>
          <pc:sldMk cId="852997761" sldId="258"/>
        </pc:sldMkLst>
        <pc:picChg chg="mod">
          <ac:chgData name="Umberto Falkenhagen" userId="422540dc8f6545d1" providerId="LiveId" clId="{F924390B-C92B-4AAC-80B5-BF6F2CC72D0F}" dt="2023-04-20T06:49:17.894" v="8"/>
          <ac:picMkLst>
            <pc:docMk/>
            <pc:sldMk cId="852997761" sldId="258"/>
            <ac:picMk id="4" creationId="{4D5B29A7-C3AF-DE84-DE68-8F06AF19E092}"/>
          </ac:picMkLst>
        </pc:picChg>
      </pc:sldChg>
      <pc:sldChg chg="modSp ord">
        <pc:chgData name="Umberto Falkenhagen" userId="422540dc8f6545d1" providerId="LiveId" clId="{F924390B-C92B-4AAC-80B5-BF6F2CC72D0F}" dt="2023-04-20T06:49:27.174" v="10"/>
        <pc:sldMkLst>
          <pc:docMk/>
          <pc:sldMk cId="2274505821" sldId="259"/>
        </pc:sldMkLst>
        <pc:picChg chg="mod">
          <ac:chgData name="Umberto Falkenhagen" userId="422540dc8f6545d1" providerId="LiveId" clId="{F924390B-C92B-4AAC-80B5-BF6F2CC72D0F}" dt="2023-04-20T06:49:27.174" v="10"/>
          <ac:picMkLst>
            <pc:docMk/>
            <pc:sldMk cId="2274505821" sldId="259"/>
            <ac:picMk id="4" creationId="{4D5B29A7-C3AF-DE84-DE68-8F06AF19E092}"/>
          </ac:picMkLst>
        </pc:picChg>
      </pc:sldChg>
      <pc:sldChg chg="addSp delSp modSp add mod modAnim">
        <pc:chgData name="Umberto Falkenhagen" userId="422540dc8f6545d1" providerId="LiveId" clId="{F924390B-C92B-4AAC-80B5-BF6F2CC72D0F}" dt="2023-04-20T07:06:21.641" v="165" actId="27636"/>
        <pc:sldMkLst>
          <pc:docMk/>
          <pc:sldMk cId="2480089937" sldId="261"/>
        </pc:sldMkLst>
        <pc:spChg chg="mod">
          <ac:chgData name="Umberto Falkenhagen" userId="422540dc8f6545d1" providerId="LiveId" clId="{F924390B-C92B-4AAC-80B5-BF6F2CC72D0F}" dt="2023-04-20T06:49:54.790" v="20" actId="20577"/>
          <ac:spMkLst>
            <pc:docMk/>
            <pc:sldMk cId="2480089937" sldId="261"/>
            <ac:spMk id="2" creationId="{2E649632-7EA0-798E-47B2-A4180BCD4B9C}"/>
          </ac:spMkLst>
        </pc:spChg>
        <pc:spChg chg="add mod">
          <ac:chgData name="Umberto Falkenhagen" userId="422540dc8f6545d1" providerId="LiveId" clId="{F924390B-C92B-4AAC-80B5-BF6F2CC72D0F}" dt="2023-04-20T07:06:21.641" v="165" actId="27636"/>
          <ac:spMkLst>
            <pc:docMk/>
            <pc:sldMk cId="2480089937" sldId="261"/>
            <ac:spMk id="3" creationId="{F29BBA01-C77E-7E89-49BA-EA71933B8810}"/>
          </ac:spMkLst>
        </pc:spChg>
        <pc:spChg chg="add del mod">
          <ac:chgData name="Umberto Falkenhagen" userId="422540dc8f6545d1" providerId="LiveId" clId="{F924390B-C92B-4AAC-80B5-BF6F2CC72D0F}" dt="2023-04-20T06:51:21.215" v="27"/>
          <ac:spMkLst>
            <pc:docMk/>
            <pc:sldMk cId="2480089937" sldId="261"/>
            <ac:spMk id="5" creationId="{0DE83312-3246-B5B7-3919-01808BF77410}"/>
          </ac:spMkLst>
        </pc:spChg>
        <pc:spChg chg="add">
          <ac:chgData name="Umberto Falkenhagen" userId="422540dc8f6545d1" providerId="LiveId" clId="{F924390B-C92B-4AAC-80B5-BF6F2CC72D0F}" dt="2023-04-20T06:58:56.474" v="69"/>
          <ac:spMkLst>
            <pc:docMk/>
            <pc:sldMk cId="2480089937" sldId="261"/>
            <ac:spMk id="6" creationId="{96ED8D50-5A9A-3382-FF05-02FCC78D5D54}"/>
          </ac:spMkLst>
        </pc:spChg>
        <pc:spChg chg="add">
          <ac:chgData name="Umberto Falkenhagen" userId="422540dc8f6545d1" providerId="LiveId" clId="{F924390B-C92B-4AAC-80B5-BF6F2CC72D0F}" dt="2023-04-20T06:58:56.474" v="69"/>
          <ac:spMkLst>
            <pc:docMk/>
            <pc:sldMk cId="2480089937" sldId="261"/>
            <ac:spMk id="7" creationId="{4703E0D6-9409-F095-E1F9-3E8D97E3F69F}"/>
          </ac:spMkLst>
        </pc:spChg>
        <pc:spChg chg="add mod">
          <ac:chgData name="Umberto Falkenhagen" userId="422540dc8f6545d1" providerId="LiveId" clId="{F924390B-C92B-4AAC-80B5-BF6F2CC72D0F}" dt="2023-04-20T07:04:52.865" v="141" actId="113"/>
          <ac:spMkLst>
            <pc:docMk/>
            <pc:sldMk cId="2480089937" sldId="261"/>
            <ac:spMk id="8" creationId="{90C34C4E-9192-C509-2847-72FE6706EA74}"/>
          </ac:spMkLst>
        </pc:spChg>
        <pc:spChg chg="add mod">
          <ac:chgData name="Umberto Falkenhagen" userId="422540dc8f6545d1" providerId="LiveId" clId="{F924390B-C92B-4AAC-80B5-BF6F2CC72D0F}" dt="2023-04-20T07:04:39.414" v="139" actId="113"/>
          <ac:spMkLst>
            <pc:docMk/>
            <pc:sldMk cId="2480089937" sldId="261"/>
            <ac:spMk id="9" creationId="{B501A421-CEB5-4BFE-C04B-1630D915ED2C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61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368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907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5318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72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7377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601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4449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435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574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473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485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29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73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471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756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270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561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AH0MoAv2CI?feature=oembed" TargetMode="External"/><Relationship Id="rId5" Type="http://schemas.openxmlformats.org/officeDocument/2006/relationships/image" Target="../media/image5.jpe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on 3D-Kreis Grafik">
            <a:extLst>
              <a:ext uri="{FF2B5EF4-FFF2-40B4-BE49-F238E27FC236}">
                <a16:creationId xmlns:a16="http://schemas.microsoft.com/office/drawing/2014/main" id="{97216BFF-8650-C251-8C0A-79BD242CBA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</a:extLst>
          </a:blip>
          <a:srcRect t="21329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37F9842-654E-FE44-DAFD-F4A38C2813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95972" y="182880"/>
            <a:ext cx="4200056" cy="3127249"/>
          </a:xfrm>
        </p:spPr>
        <p:txBody>
          <a:bodyPr>
            <a:normAutofit/>
          </a:bodyPr>
          <a:lstStyle/>
          <a:p>
            <a:pPr algn="ctr"/>
            <a:r>
              <a:rPr lang="de-DE" sz="3600" dirty="0">
                <a:solidFill>
                  <a:srgbClr val="FFFFFF"/>
                </a:solidFill>
              </a:rPr>
              <a:t>Translokation</a:t>
            </a:r>
            <a:br>
              <a:rPr lang="de-DE" sz="3600" dirty="0">
                <a:solidFill>
                  <a:srgbClr val="FFFFFF"/>
                </a:solidFill>
              </a:rPr>
            </a:br>
            <a:r>
              <a:rPr lang="de-DE" sz="3600" dirty="0">
                <a:solidFill>
                  <a:srgbClr val="FFFFFF"/>
                </a:solidFill>
              </a:rPr>
              <a:t>in</a:t>
            </a:r>
            <a:br>
              <a:rPr lang="de-DE" sz="3600" dirty="0">
                <a:solidFill>
                  <a:srgbClr val="FFFFFF"/>
                </a:solidFill>
              </a:rPr>
            </a:br>
            <a:r>
              <a:rPr lang="de-DE" sz="3600" dirty="0">
                <a:solidFill>
                  <a:srgbClr val="FFFFFF"/>
                </a:solidFill>
              </a:rPr>
              <a:t>Virtual Reality</a:t>
            </a:r>
          </a:p>
        </p:txBody>
      </p:sp>
    </p:spTree>
    <p:extLst>
      <p:ext uri="{BB962C8B-B14F-4D97-AF65-F5344CB8AC3E}">
        <p14:creationId xmlns:p14="http://schemas.microsoft.com/office/powerpoint/2010/main" val="1973793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on 3D-Kreis Grafik">
            <a:extLst>
              <a:ext uri="{FF2B5EF4-FFF2-40B4-BE49-F238E27FC236}">
                <a16:creationId xmlns:a16="http://schemas.microsoft.com/office/drawing/2014/main" id="{4D5B29A7-C3AF-DE84-DE68-8F06AF19E0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</a:extLst>
          </a:blip>
          <a:srcRect t="21329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E649632-7EA0-798E-47B2-A4180BCD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0624" y="2180676"/>
            <a:ext cx="3633216" cy="706964"/>
          </a:xfrm>
        </p:spPr>
        <p:txBody>
          <a:bodyPr/>
          <a:lstStyle/>
          <a:p>
            <a:pPr algn="ctr"/>
            <a:r>
              <a:rPr lang="de-DE" dirty="0"/>
              <a:t>Wo kommt Translokation in anderen Medien vor?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02E13A-5405-04EC-64AD-1916E20BD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6122" y="4688332"/>
            <a:ext cx="1401615" cy="41402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Bücher</a:t>
            </a:r>
          </a:p>
          <a:p>
            <a:pPr marL="0" indent="0">
              <a:buNone/>
            </a:pP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C9FD4C6-7CE1-BA0D-D589-857919444990}"/>
              </a:ext>
            </a:extLst>
          </p:cNvPr>
          <p:cNvSpPr txBox="1">
            <a:spLocks/>
          </p:cNvSpPr>
          <p:nvPr/>
        </p:nvSpPr>
        <p:spPr>
          <a:xfrm>
            <a:off x="5008566" y="4688332"/>
            <a:ext cx="2077331" cy="1224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Filme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619DC337-7249-A1B9-EE53-A24C7C3D1A14}"/>
              </a:ext>
            </a:extLst>
          </p:cNvPr>
          <p:cNvSpPr txBox="1">
            <a:spLocks/>
          </p:cNvSpPr>
          <p:nvPr/>
        </p:nvSpPr>
        <p:spPr>
          <a:xfrm>
            <a:off x="7863839" y="4688332"/>
            <a:ext cx="2077331" cy="1224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Videospiele</a:t>
            </a:r>
          </a:p>
        </p:txBody>
      </p:sp>
    </p:spTree>
    <p:extLst>
      <p:ext uri="{BB962C8B-B14F-4D97-AF65-F5344CB8AC3E}">
        <p14:creationId xmlns:p14="http://schemas.microsoft.com/office/powerpoint/2010/main" val="852997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on 3D-Kreis Grafik">
            <a:extLst>
              <a:ext uri="{FF2B5EF4-FFF2-40B4-BE49-F238E27FC236}">
                <a16:creationId xmlns:a16="http://schemas.microsoft.com/office/drawing/2014/main" id="{4D5B29A7-C3AF-DE84-DE68-8F06AF19E0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70000"/>
                    </a14:imgEffect>
                  </a14:imgLayer>
                </a14:imgProps>
              </a:ext>
            </a:extLst>
          </a:blip>
          <a:srcRect t="21329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E649632-7EA0-798E-47B2-A4180BCD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0624" y="2180676"/>
            <a:ext cx="3633216" cy="706964"/>
          </a:xfrm>
        </p:spPr>
        <p:txBody>
          <a:bodyPr/>
          <a:lstStyle/>
          <a:p>
            <a:pPr algn="ctr"/>
            <a:r>
              <a:rPr lang="de-DE" dirty="0"/>
              <a:t>Translokation am Beispiel des Filmschnitts</a:t>
            </a:r>
          </a:p>
        </p:txBody>
      </p:sp>
      <p:pic>
        <p:nvPicPr>
          <p:cNvPr id="9" name="Onlinemedien 8" title="Cuts &amp; Transitions 101">
            <a:hlinkClick r:id="" action="ppaction://media"/>
            <a:extLst>
              <a:ext uri="{FF2B5EF4-FFF2-40B4-BE49-F238E27FC236}">
                <a16:creationId xmlns:a16="http://schemas.microsoft.com/office/drawing/2014/main" id="{50317313-EFB4-C2F8-9E3C-6D981D7DE43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>
            <a:biLevel thresh="75000"/>
            <a:lum bright="-20000" contrast="-40000"/>
          </a:blip>
          <a:stretch>
            <a:fillRect/>
          </a:stretch>
        </p:blipFill>
        <p:spPr>
          <a:xfrm>
            <a:off x="3533817" y="3735745"/>
            <a:ext cx="5124365" cy="28952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450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on 3D-Kreis Grafik">
            <a:extLst>
              <a:ext uri="{FF2B5EF4-FFF2-40B4-BE49-F238E27FC236}">
                <a16:creationId xmlns:a16="http://schemas.microsoft.com/office/drawing/2014/main" id="{4D5B29A7-C3AF-DE84-DE68-8F06AF19E0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0000"/>
                    </a14:imgEffect>
                  </a14:imgLayer>
                </a14:imgProps>
              </a:ext>
            </a:extLst>
          </a:blip>
          <a:srcRect t="21329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E649632-7EA0-798E-47B2-A4180BCD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0624" y="2180676"/>
            <a:ext cx="3633216" cy="706964"/>
          </a:xfrm>
        </p:spPr>
        <p:txBody>
          <a:bodyPr/>
          <a:lstStyle/>
          <a:p>
            <a:pPr algn="ctr"/>
            <a:r>
              <a:rPr lang="de-DE" dirty="0"/>
              <a:t>Warum ist Translokation wichtig?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02E13A-5405-04EC-64AD-1916E20BD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6122" y="4688332"/>
            <a:ext cx="2874502" cy="1224788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Überbrückung von zeitlichen und räumlichen Sprüngen [1]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C9FD4C6-7CE1-BA0D-D589-857919444990}"/>
              </a:ext>
            </a:extLst>
          </p:cNvPr>
          <p:cNvSpPr txBox="1">
            <a:spLocks/>
          </p:cNvSpPr>
          <p:nvPr/>
        </p:nvSpPr>
        <p:spPr>
          <a:xfrm>
            <a:off x="5008566" y="4688332"/>
            <a:ext cx="2077331" cy="12247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Stärkung der Immersion und körperlichen Präsenz [2]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619DC337-7249-A1B9-EE53-A24C7C3D1A14}"/>
              </a:ext>
            </a:extLst>
          </p:cNvPr>
          <p:cNvSpPr txBox="1">
            <a:spLocks/>
          </p:cNvSpPr>
          <p:nvPr/>
        </p:nvSpPr>
        <p:spPr>
          <a:xfrm>
            <a:off x="7863839" y="4688332"/>
            <a:ext cx="2077331" cy="1224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</a:rPr>
              <a:t>Reduktion von Cybersickness [1, 3]</a:t>
            </a:r>
          </a:p>
        </p:txBody>
      </p:sp>
    </p:spTree>
    <p:extLst>
      <p:ext uri="{BB962C8B-B14F-4D97-AF65-F5344CB8AC3E}">
        <p14:creationId xmlns:p14="http://schemas.microsoft.com/office/powerpoint/2010/main" val="1886624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on 3D-Kreis Grafik">
            <a:extLst>
              <a:ext uri="{FF2B5EF4-FFF2-40B4-BE49-F238E27FC236}">
                <a16:creationId xmlns:a16="http://schemas.microsoft.com/office/drawing/2014/main" id="{4D5B29A7-C3AF-DE84-DE68-8F06AF19E0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2000"/>
                    </a14:imgEffect>
                  </a14:imgLayer>
                </a14:imgProps>
              </a:ext>
            </a:extLst>
          </a:blip>
          <a:srcRect t="21329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E649632-7EA0-798E-47B2-A4180BCD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0624" y="2180676"/>
            <a:ext cx="3633216" cy="706964"/>
          </a:xfrm>
        </p:spPr>
        <p:txBody>
          <a:bodyPr/>
          <a:lstStyle/>
          <a:p>
            <a:pPr algn="ctr"/>
            <a:r>
              <a:rPr lang="de-DE" dirty="0"/>
              <a:t>Eure Ideen</a:t>
            </a:r>
          </a:p>
        </p:txBody>
      </p:sp>
    </p:spTree>
    <p:extLst>
      <p:ext uri="{BB962C8B-B14F-4D97-AF65-F5344CB8AC3E}">
        <p14:creationId xmlns:p14="http://schemas.microsoft.com/office/powerpoint/2010/main" val="2908039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on 3D-Kreis Grafik">
            <a:extLst>
              <a:ext uri="{FF2B5EF4-FFF2-40B4-BE49-F238E27FC236}">
                <a16:creationId xmlns:a16="http://schemas.microsoft.com/office/drawing/2014/main" id="{4D5B29A7-C3AF-DE84-DE68-8F06AF19E0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12000"/>
                    </a14:imgEffect>
                  </a14:imgLayer>
                </a14:imgProps>
              </a:ext>
            </a:extLst>
          </a:blip>
          <a:srcRect t="21329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E649632-7EA0-798E-47B2-A4180BCD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0624" y="2180676"/>
            <a:ext cx="3633216" cy="706964"/>
          </a:xfrm>
        </p:spPr>
        <p:txBody>
          <a:bodyPr/>
          <a:lstStyle/>
          <a:p>
            <a:pPr algn="ctr"/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9BBA01-C77E-7E89-49BA-EA71933B8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111" y="4688332"/>
            <a:ext cx="3045513" cy="1724500"/>
          </a:xfrm>
        </p:spPr>
        <p:txBody>
          <a:bodyPr>
            <a:normAutofit fontScale="47500" lnSpcReduction="20000"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[1] K. Rahimi, C. </a:t>
            </a:r>
            <a:r>
              <a:rPr lang="en-US" sz="2700" dirty="0" err="1">
                <a:solidFill>
                  <a:schemeClr val="bg1"/>
                </a:solidFill>
              </a:rPr>
              <a:t>Banigan</a:t>
            </a:r>
            <a:r>
              <a:rPr lang="en-US" sz="2700" dirty="0">
                <a:solidFill>
                  <a:schemeClr val="bg1"/>
                </a:solidFill>
              </a:rPr>
              <a:t> and E. D. Ragan, "</a:t>
            </a:r>
            <a:r>
              <a:rPr lang="en-US" sz="2700" b="1" dirty="0">
                <a:solidFill>
                  <a:schemeClr val="bg1"/>
                </a:solidFill>
              </a:rPr>
              <a:t>Scene Transitions and Teleportation in Virtual Reality and the Implications for Spatial Awareness and Sickness,</a:t>
            </a:r>
            <a:r>
              <a:rPr lang="en-US" sz="2700" dirty="0">
                <a:solidFill>
                  <a:schemeClr val="bg1"/>
                </a:solidFill>
              </a:rPr>
              <a:t>" in IEEE Transactions on Visualization and Computer Graphics, vol. 26, no. 6, pp. 2273-2287, 1 June 2020, </a:t>
            </a:r>
            <a:r>
              <a:rPr lang="en-US" sz="2700" dirty="0" err="1">
                <a:solidFill>
                  <a:schemeClr val="bg1"/>
                </a:solidFill>
              </a:rPr>
              <a:t>doi</a:t>
            </a:r>
            <a:r>
              <a:rPr lang="en-US" sz="2700" dirty="0">
                <a:solidFill>
                  <a:schemeClr val="bg1"/>
                </a:solidFill>
              </a:rPr>
              <a:t>: 10.1109/TVCG.2018.2884468 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6ED8D50-5A9A-3382-FF05-02FCC78D5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L. Men, N. Bryan-Kinns, A. S. Hassard and Z. Ma, "The impact of transitions on user experience in virtual reality," </a:t>
            </a:r>
            <a:r>
              <a:rPr kumimoji="0" lang="de-DE" altLang="de-DE" sz="900" b="0" i="1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2017 IEEE Virtual Reality (VR)</a:t>
            </a:r>
            <a:r>
              <a:rPr kumimoji="0" lang="de-DE" altLang="de-DE" sz="9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HelveticaNeue Regular"/>
              </a:rPr>
              <a:t>, Los Angeles, CA, USA, 2017, pp. 285-286, doi: 10.1109/VR.2017.7892288 </a:t>
            </a:r>
            <a:r>
              <a:rPr kumimoji="0" lang="de-DE" altLang="de-DE" sz="900" b="0" i="0" u="none" strike="noStrike" cap="none" normalizeH="0" baseline="0">
                <a:ln>
                  <a:noFill/>
                </a:ln>
                <a:solidFill>
                  <a:srgbClr val="006699"/>
                </a:solidFill>
                <a:effectLst/>
                <a:latin typeface="HelveticaNeue Regular"/>
              </a:rPr>
              <a:t>  </a:t>
            </a:r>
            <a:r>
              <a:rPr kumimoji="0" lang="de-DE" altLang="de-DE" sz="1900" b="0" i="0" u="none" strike="noStrike" cap="none" normalizeH="0" baseline="0">
                <a:ln>
                  <a:noFill/>
                </a:ln>
                <a:solidFill>
                  <a:srgbClr val="006699"/>
                </a:solidFill>
                <a:effectLst/>
                <a:latin typeface="HelveticaNeue Regular"/>
              </a:rPr>
              <a:t>     </a:t>
            </a:r>
            <a:r>
              <a:rPr kumimoji="0" lang="de-DE" altLang="de-DE" sz="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4703E0D6-9409-F095-E1F9-3E8D97E3F6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2395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90C34C4E-9192-C509-2847-72FE6706EA74}"/>
              </a:ext>
            </a:extLst>
          </p:cNvPr>
          <p:cNvSpPr txBox="1">
            <a:spLocks/>
          </p:cNvSpPr>
          <p:nvPr/>
        </p:nvSpPr>
        <p:spPr>
          <a:xfrm>
            <a:off x="4658749" y="4688332"/>
            <a:ext cx="2874502" cy="1610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bg1"/>
                </a:solidFill>
              </a:rPr>
              <a:t>[2] F. </a:t>
            </a:r>
            <a:r>
              <a:rPr lang="en-US" sz="2800" dirty="0" err="1">
                <a:solidFill>
                  <a:schemeClr val="bg1"/>
                </a:solidFill>
              </a:rPr>
              <a:t>Steinicke</a:t>
            </a:r>
            <a:r>
              <a:rPr lang="en-US" sz="2800" dirty="0">
                <a:solidFill>
                  <a:schemeClr val="bg1"/>
                </a:solidFill>
              </a:rPr>
              <a:t>, G. </a:t>
            </a:r>
            <a:r>
              <a:rPr lang="en-US" sz="2800" dirty="0" err="1">
                <a:solidFill>
                  <a:schemeClr val="bg1"/>
                </a:solidFill>
              </a:rPr>
              <a:t>Bruder</a:t>
            </a:r>
            <a:r>
              <a:rPr lang="en-US" sz="2800" dirty="0">
                <a:solidFill>
                  <a:schemeClr val="bg1"/>
                </a:solidFill>
              </a:rPr>
              <a:t>, K. Hinrichs, A. Steed and A. L. Gerlach, "</a:t>
            </a:r>
            <a:r>
              <a:rPr lang="en-US" sz="2800" b="1" dirty="0">
                <a:solidFill>
                  <a:schemeClr val="bg1"/>
                </a:solidFill>
              </a:rPr>
              <a:t>Does a Gradual Transition to the Virtual World increase Presence?</a:t>
            </a:r>
            <a:r>
              <a:rPr lang="en-US" sz="2800" dirty="0">
                <a:solidFill>
                  <a:schemeClr val="bg1"/>
                </a:solidFill>
              </a:rPr>
              <a:t>," 2009 IEEE Virtual Reality Conference, Lafayette, LA, USA, 2009, pp. 203-210, </a:t>
            </a:r>
            <a:r>
              <a:rPr lang="en-US" sz="2800" dirty="0" err="1">
                <a:solidFill>
                  <a:schemeClr val="bg1"/>
                </a:solidFill>
              </a:rPr>
              <a:t>doi</a:t>
            </a:r>
            <a:r>
              <a:rPr lang="en-US" sz="2800" dirty="0">
                <a:solidFill>
                  <a:schemeClr val="bg1"/>
                </a:solidFill>
              </a:rPr>
              <a:t>: 10.1109/VR.2009.4811024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501A421-CEB5-4BFE-C04B-1630D915ED2C}"/>
              </a:ext>
            </a:extLst>
          </p:cNvPr>
          <p:cNvSpPr txBox="1">
            <a:spLocks/>
          </p:cNvSpPr>
          <p:nvPr/>
        </p:nvSpPr>
        <p:spPr>
          <a:xfrm>
            <a:off x="7961376" y="4688331"/>
            <a:ext cx="2874502" cy="150793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[3] L. Men, N. Bryan-</a:t>
            </a:r>
            <a:r>
              <a:rPr lang="en-US" dirty="0" err="1">
                <a:solidFill>
                  <a:schemeClr val="bg1"/>
                </a:solidFill>
              </a:rPr>
              <a:t>Kinns</a:t>
            </a:r>
            <a:r>
              <a:rPr lang="en-US" dirty="0">
                <a:solidFill>
                  <a:schemeClr val="bg1"/>
                </a:solidFill>
              </a:rPr>
              <a:t>, A. S. </a:t>
            </a:r>
            <a:r>
              <a:rPr lang="en-US" dirty="0" err="1">
                <a:solidFill>
                  <a:schemeClr val="bg1"/>
                </a:solidFill>
              </a:rPr>
              <a:t>Hassard</a:t>
            </a:r>
            <a:r>
              <a:rPr lang="en-US" dirty="0">
                <a:solidFill>
                  <a:schemeClr val="bg1"/>
                </a:solidFill>
              </a:rPr>
              <a:t> and Z. Ma, "</a:t>
            </a:r>
            <a:r>
              <a:rPr lang="en-US" b="1" dirty="0">
                <a:solidFill>
                  <a:schemeClr val="bg1"/>
                </a:solidFill>
              </a:rPr>
              <a:t>The impact of transitions on user experience in virtual reality</a:t>
            </a:r>
            <a:r>
              <a:rPr lang="en-US" dirty="0">
                <a:solidFill>
                  <a:schemeClr val="bg1"/>
                </a:solidFill>
              </a:rPr>
              <a:t>," 2017 IEEE Virtual Reality (VR), Los Angeles, CA, USA, 2017, pp. 285-286, </a:t>
            </a:r>
            <a:r>
              <a:rPr lang="en-US" dirty="0" err="1">
                <a:solidFill>
                  <a:schemeClr val="bg1"/>
                </a:solidFill>
              </a:rPr>
              <a:t>doi</a:t>
            </a:r>
            <a:r>
              <a:rPr lang="en-US" dirty="0">
                <a:solidFill>
                  <a:schemeClr val="bg1"/>
                </a:solidFill>
              </a:rPr>
              <a:t>: 10.1109/VR.2017.7892288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0089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-Sitzungssaal">
  <a:themeElements>
    <a:clrScheme name="Ion-Sitzungssaal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-Sitzungssaal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-Sitzungssaal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301</Words>
  <Application>Microsoft Office PowerPoint</Application>
  <PresentationFormat>Breitbild</PresentationFormat>
  <Paragraphs>16</Paragraphs>
  <Slides>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HelveticaNeue Regular</vt:lpstr>
      <vt:lpstr>Wingdings 3</vt:lpstr>
      <vt:lpstr>Ion-Sitzungssaal</vt:lpstr>
      <vt:lpstr>Translokation in Virtual Reality</vt:lpstr>
      <vt:lpstr>Wo kommt Translokation in anderen Medien vor?</vt:lpstr>
      <vt:lpstr>Translokation am Beispiel des Filmschnitts</vt:lpstr>
      <vt:lpstr>Warum ist Translokation wichtig?</vt:lpstr>
      <vt:lpstr>Eure Ideen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Translokation in Virtual Reality</dc:title>
  <dc:creator>Umberto Falkenhagen</dc:creator>
  <cp:lastModifiedBy>Umberto Falkenhagen</cp:lastModifiedBy>
  <cp:revision>1</cp:revision>
  <dcterms:created xsi:type="dcterms:W3CDTF">2023-04-17T13:32:01Z</dcterms:created>
  <dcterms:modified xsi:type="dcterms:W3CDTF">2023-04-20T07:06:51Z</dcterms:modified>
</cp:coreProperties>
</file>

<file path=docProps/thumbnail.jpeg>
</file>